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78" r:id="rId17"/>
    <p:sldId id="279" r:id="rId18"/>
    <p:sldId id="269" r:id="rId19"/>
    <p:sldId id="270" r:id="rId20"/>
    <p:sldId id="272" r:id="rId21"/>
    <p:sldId id="271" r:id="rId22"/>
    <p:sldId id="280" r:id="rId23"/>
    <p:sldId id="273" r:id="rId24"/>
    <p:sldId id="277" r:id="rId25"/>
  </p:sldIdLst>
  <p:sldSz cx="12192000" cy="6858000"/>
  <p:notesSz cx="6858000" cy="12192000"/>
  <p:embeddedFontLst>
    <p:embeddedFont>
      <p:font typeface="MiSans" pitchFamily="34" charset="-122"/>
      <p:regular r:id="rId29"/>
    </p:embeddedFont>
    <p:embeddedFont>
      <p:font typeface="MiSans" pitchFamily="34" charset="-120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等线" panose="02010600030101010101" charset="-122"/>
      <p:regular r:id="rId35"/>
    </p:embeddedFont>
  </p:embeddedFontLst>
  <p:custDataLst>
    <p:tags r:id="rId3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6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81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image" Target="../media/image20.png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1.png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image" Target="../media/image15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9" Type="http://schemas.openxmlformats.org/officeDocument/2006/relationships/notesSlide" Target="../notesSlides/notesSlide17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8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../media/image15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9" Type="http://schemas.openxmlformats.org/officeDocument/2006/relationships/notesSlide" Target="../notesSlides/notesSlide20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5.png"/><Relationship Id="rId3" Type="http://schemas.openxmlformats.org/officeDocument/2006/relationships/tags" Target="../tags/tag18.xml"/><Relationship Id="rId20" Type="http://schemas.openxmlformats.org/officeDocument/2006/relationships/notesSlide" Target="../notesSlides/notesSlide6.xml"/><Relationship Id="rId2" Type="http://schemas.openxmlformats.org/officeDocument/2006/relationships/tags" Target="../tags/tag17.xml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6.jpeg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image" Target="../media/image17.png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3.png"/><Relationship Id="rId13" Type="http://schemas.openxmlformats.org/officeDocument/2006/relationships/tags" Target="../tags/tag40.xml"/><Relationship Id="rId12" Type="http://schemas.openxmlformats.org/officeDocument/2006/relationships/image" Target="../media/image12.png"/><Relationship Id="rId11" Type="http://schemas.openxmlformats.org/officeDocument/2006/relationships/tags" Target="../tags/tag39.xml"/><Relationship Id="rId10" Type="http://schemas.openxmlformats.org/officeDocument/2006/relationships/image" Target="../media/image11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27-d0tj0hs75iks2gau4tk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4464685"/>
            <a:ext cx="4602480" cy="5549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27-d0tj0hs75iks2gau4tl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00150" y="1859915"/>
            <a:ext cx="7924800" cy="20212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计算机技术进步与就业平衡策略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088750" y="451529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1088750" y="4515295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王智峰、</a:t>
            </a:r>
            <a:endParaRPr lang="zh-CN" altLang="en-US" sz="18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7275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07275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37380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437380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0250" y="1991271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80200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2014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</a:rPr>
              <a:t>自动化替代重复性工作（如制造业流水线、基础客服），导致低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zh-CN" dirty="0">
                <a:solidFill>
                  <a:schemeClr val="bg1"/>
                </a:solidFill>
              </a:rPr>
              <a:t>中等技能劳动者失业。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岗位消失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新兴行业（如</a:t>
            </a:r>
            <a:r>
              <a:rPr lang="en-US" altLang="zh-CN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开发、数据分析）需要高阶技能（编程、复杂问题解决），失业群体难以快速转型。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新岗位门槛高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</a:rPr>
              <a:t>失业率上升与职位空缺并存，形成“有岗无人”的结构性矛盾。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结果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lang="zh-CN" alt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结构性失业与技能错配</a:t>
            </a:r>
            <a:endParaRPr lang="zh-CN" altLang="en-US" sz="3200" dirty="0">
              <a:gradFill flip="none" rotWithShape="0">
                <a:gsLst>
                  <a:gs pos="0">
                    <a:srgbClr val="ADE1F9"/>
                  </a:gs>
                  <a:gs pos="100000">
                    <a:srgbClr val="FFF2EC"/>
                  </a:gs>
                </a:gsLst>
                <a:lin ang="17400000" scaled="1"/>
              </a:gra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0" name="Image 0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40" y="1642745"/>
            <a:ext cx="1517650" cy="151765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20" y="1642745"/>
            <a:ext cx="1517650" cy="151765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920" y="1642745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28-d0tj0i475iks2gau4tm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alphaModFix amt="80000"/>
          </a:blip>
          <a:stretch>
            <a:fillRect/>
          </a:stretch>
        </p:blipFill>
        <p:spPr>
          <a:xfrm rot="1740000">
            <a:off x="3148965" y="5500370"/>
            <a:ext cx="425450" cy="4476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28-d0tj0i475iks2gau4tmg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5" name="Shape 0"/>
          <p:cNvSpPr/>
          <p:nvPr>
            <p:custDataLst>
              <p:tags r:id="rId4"/>
            </p:custDataLst>
          </p:nvPr>
        </p:nvSpPr>
        <p:spPr>
          <a:xfrm>
            <a:off x="791845" y="1572895"/>
            <a:ext cx="3354063" cy="366077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6" name="Text 1"/>
          <p:cNvSpPr/>
          <p:nvPr/>
        </p:nvSpPr>
        <p:spPr>
          <a:xfrm>
            <a:off x="791845" y="1572895"/>
            <a:ext cx="3354063" cy="36607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>
            <p:custDataLst>
              <p:tags r:id="rId5"/>
            </p:custDataLst>
          </p:nvPr>
        </p:nvSpPr>
        <p:spPr>
          <a:xfrm>
            <a:off x="1079677" y="2550841"/>
            <a:ext cx="2823648" cy="24616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技术进步带来的红利在不同群体之间的分配存在较大差异。高技能劳动者和企业能够更好地利用技术优势获取高额收益，而低技能劳动者则面临收入下降和失业风险，导致收入差距进一步扩大。</a:t>
            </a:r>
            <a:endParaRPr lang="en-US" sz="1600" dirty="0"/>
          </a:p>
        </p:txBody>
      </p:sp>
      <p:sp>
        <p:nvSpPr>
          <p:cNvPr id="8" name="Text 3"/>
          <p:cNvSpPr/>
          <p:nvPr>
            <p:custDataLst>
              <p:tags r:id="rId6"/>
            </p:custDataLst>
          </p:nvPr>
        </p:nvSpPr>
        <p:spPr>
          <a:xfrm>
            <a:off x="1079677" y="1852486"/>
            <a:ext cx="2824276" cy="81329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技术红利的分配不均</a:t>
            </a:r>
            <a:endParaRPr lang="en-US" sz="1600" dirty="0"/>
          </a:p>
        </p:txBody>
      </p:sp>
      <p:sp>
        <p:nvSpPr>
          <p:cNvPr id="9" name="Shape 4"/>
          <p:cNvSpPr/>
          <p:nvPr>
            <p:custDataLst>
              <p:tags r:id="rId7"/>
            </p:custDataLst>
          </p:nvPr>
        </p:nvSpPr>
        <p:spPr>
          <a:xfrm>
            <a:off x="4274185" y="180975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10" name="Text 5"/>
          <p:cNvSpPr/>
          <p:nvPr/>
        </p:nvSpPr>
        <p:spPr>
          <a:xfrm>
            <a:off x="4274185" y="1809750"/>
            <a:ext cx="3388995" cy="3741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2.收入差距与社会不平等加剧</a:t>
            </a:r>
            <a:endParaRPr lang="en-US" sz="1600" dirty="0"/>
          </a:p>
        </p:txBody>
      </p:sp>
      <p:sp>
        <p:nvSpPr>
          <p:cNvPr id="13" name="Text 8"/>
          <p:cNvSpPr/>
          <p:nvPr>
            <p:custDataLst>
              <p:tags r:id="rId8"/>
            </p:custDataLst>
          </p:nvPr>
        </p:nvSpPr>
        <p:spPr>
          <a:xfrm>
            <a:off x="4587240" y="2894274"/>
            <a:ext cx="2823217" cy="2461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收入差距的扩大加剧了社会阶层的分化和固化。技术进步使得社会资源向少数高技能群体和企业集中，社会流动性降低，社会不平等现象更加突出。</a:t>
            </a:r>
            <a:endParaRPr lang="en-US" sz="1600" dirty="0"/>
          </a:p>
        </p:txBody>
      </p:sp>
      <p:sp>
        <p:nvSpPr>
          <p:cNvPr id="14" name="Text 9"/>
          <p:cNvSpPr/>
          <p:nvPr>
            <p:custDataLst>
              <p:tags r:id="rId9"/>
            </p:custDataLst>
          </p:nvPr>
        </p:nvSpPr>
        <p:spPr>
          <a:xfrm>
            <a:off x="4587240" y="2195830"/>
            <a:ext cx="2823845" cy="8134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社会阶层的分化与固化</a:t>
            </a:r>
            <a:endParaRPr lang="en-US" sz="1600" dirty="0"/>
          </a:p>
        </p:txBody>
      </p:sp>
      <p:sp>
        <p:nvSpPr>
          <p:cNvPr id="15" name="Shape 10"/>
          <p:cNvSpPr/>
          <p:nvPr>
            <p:custDataLst>
              <p:tags r:id="rId10"/>
            </p:custDataLst>
          </p:nvPr>
        </p:nvSpPr>
        <p:spPr>
          <a:xfrm>
            <a:off x="7783195" y="201676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</p:spPr>
      </p:sp>
      <p:sp>
        <p:nvSpPr>
          <p:cNvPr id="16" name="Text 11"/>
          <p:cNvSpPr/>
          <p:nvPr/>
        </p:nvSpPr>
        <p:spPr>
          <a:xfrm>
            <a:off x="7783195" y="2016760"/>
            <a:ext cx="3388995" cy="3741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2"/>
          <p:cNvSpPr/>
          <p:nvPr>
            <p:custDataLst>
              <p:tags r:id="rId11"/>
            </p:custDataLst>
          </p:nvPr>
        </p:nvSpPr>
        <p:spPr>
          <a:xfrm>
            <a:off x="8042910" y="3170499"/>
            <a:ext cx="2823217" cy="2461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</a:rPr>
              <a:t>美国</a:t>
            </a:r>
            <a:r>
              <a:rPr lang="en-US" altLang="zh-CN" dirty="0">
                <a:solidFill>
                  <a:schemeClr val="bg1"/>
                </a:solidFill>
              </a:rPr>
              <a:t>1980-2020</a:t>
            </a:r>
            <a:r>
              <a:rPr lang="zh-CN" altLang="zh-CN" dirty="0">
                <a:solidFill>
                  <a:schemeClr val="bg1"/>
                </a:solidFill>
              </a:rPr>
              <a:t>年，</a:t>
            </a:r>
            <a:r>
              <a:rPr lang="en-US" altLang="zh-CN" dirty="0">
                <a:solidFill>
                  <a:schemeClr val="bg1"/>
                </a:solidFill>
              </a:rPr>
              <a:t>Top 10%</a:t>
            </a:r>
            <a:r>
              <a:rPr lang="zh-CN" altLang="zh-CN" dirty="0">
                <a:solidFill>
                  <a:schemeClr val="bg1"/>
                </a:solidFill>
              </a:rPr>
              <a:t>收入群体财富占比从</a:t>
            </a:r>
            <a:r>
              <a:rPr lang="en-US" altLang="zh-CN" dirty="0">
                <a:solidFill>
                  <a:schemeClr val="bg1"/>
                </a:solidFill>
              </a:rPr>
              <a:t>35%</a:t>
            </a:r>
            <a:r>
              <a:rPr lang="zh-CN" altLang="zh-CN" dirty="0">
                <a:solidFill>
                  <a:schemeClr val="bg1"/>
                </a:solidFill>
              </a:rPr>
              <a:t>升至</a:t>
            </a:r>
            <a:r>
              <a:rPr lang="en-US" altLang="zh-CN" dirty="0">
                <a:solidFill>
                  <a:schemeClr val="bg1"/>
                </a:solidFill>
              </a:rPr>
              <a:t>45%</a:t>
            </a:r>
            <a:r>
              <a:rPr lang="zh-CN" altLang="zh-CN" dirty="0">
                <a:solidFill>
                  <a:schemeClr val="bg1"/>
                </a:solidFill>
              </a:rPr>
              <a:t>。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3"/>
          <p:cNvSpPr/>
          <p:nvPr>
            <p:custDataLst>
              <p:tags r:id="rId12"/>
            </p:custDataLst>
          </p:nvPr>
        </p:nvSpPr>
        <p:spPr>
          <a:xfrm>
            <a:off x="8042910" y="2472055"/>
            <a:ext cx="2823845" cy="8134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案例</a:t>
            </a:r>
            <a:endParaRPr lang="en-US" sz="1600" dirty="0"/>
          </a:p>
        </p:txBody>
      </p:sp>
      <p:pic>
        <p:nvPicPr>
          <p:cNvPr id="19" name="Image 3" descr="https://kimi-img.moonshot.cn/pub/slides/slides_tmpl/image/25-06-01-00:37:33-d0tj0jc75iks2gau4tpg.png"/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20" name="Image 4" descr="https://kimi-img.moonshot.cn/pub/slides/slides_tmpl/image/25-06-01-00:37:33-d0tj0jc75iks2gau4tpg.png"/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0-d0tj0nk75iks2gau4u1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265805" y="5325745"/>
            <a:ext cx="822960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265805" y="5325745"/>
            <a:ext cx="822960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882140" y="3713480"/>
            <a:ext cx="8293100" cy="1086485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882140" y="3713480"/>
            <a:ext cx="8293100" cy="10864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65805" y="2131060"/>
            <a:ext cx="823087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65805" y="2131060"/>
            <a:ext cx="823087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1075" y="2136140"/>
            <a:ext cx="7795260" cy="1052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传统的社会保障体系主要针对传统就业形式设计，在面对新型就业形态和灵活就业人群时存在保障不足的问题。例如，自由职业者、网约车司机等群体的社会保险参保率较低。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521075" y="1482090"/>
            <a:ext cx="6654165" cy="641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传统社会保障体系的局限性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105025" y="3746500"/>
            <a:ext cx="7795260" cy="1056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劳动力市场在技术进步的推动下快速变化，对社会保障体系提出了新的挑战。需要建立更加灵活、适应性强的社会保障制度，以应对新型就业形态带来的风险。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105025" y="3167380"/>
            <a:ext cx="7794625" cy="544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劳动力市场的快速变化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408045" y="5356860"/>
            <a:ext cx="7794625" cy="1024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社会保障体系改革应注重灵活性和包容性，扩大保障范围，提高保障水平，同时加强与劳动力市场的衔接，为劳动者提供全方位的保障支持。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408045" y="4787265"/>
            <a:ext cx="6491605" cy="5346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社会保障体系的改革方向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5660" y="340995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3.社会保障与劳动力市场适应性问题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857375"/>
            <a:ext cx="1517650" cy="151765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3498215"/>
            <a:ext cx="1517650" cy="151765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09524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20" y="1292225"/>
            <a:ext cx="5143500" cy="60839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60000">
            <a:off x="6989565" y="23375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70" y="508000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高技能岗位要求高等教育资源，弱势群体（低收入家庭、偏远地区）难以获取优质培训，代际贫困加剧。</a:t>
            </a:r>
            <a:endParaRPr lang="en-US" sz="2400" dirty="0"/>
          </a:p>
        </p:txBody>
      </p:sp>
      <p:sp>
        <p:nvSpPr>
          <p:cNvPr id="7" name="Text 1"/>
          <p:cNvSpPr/>
          <p:nvPr/>
        </p:nvSpPr>
        <p:spPr>
          <a:xfrm>
            <a:off x="1127760" y="250253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教育鸿沟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科技企业集聚超大城市，传统工业城市衰退，引发“锈带”效应（如美国底特律）</a:t>
            </a:r>
            <a:endParaRPr lang="en-US" sz="2800" dirty="0"/>
          </a:p>
        </p:txBody>
      </p:sp>
      <p:sp>
        <p:nvSpPr>
          <p:cNvPr id="9" name="Text 3"/>
          <p:cNvSpPr/>
          <p:nvPr/>
        </p:nvSpPr>
        <p:spPr>
          <a:xfrm>
            <a:off x="4728210" y="194310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地域分化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6769" y="370611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锈带”效应指传统工业区因产业衰退（如制造业外迁、技术淘汰）而陷入经济萎缩、失业率高企、人口流失及城市衰败的现象，典型如美国五大湖、德国鲁尔区。该效应常伴随社会问题，需通过产业转型或政策扶持复苏。</a:t>
            </a:r>
            <a:endParaRPr lang="zh-CN" altLang="en-US" sz="2000" b="1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</a:rPr>
              <a:t>1.</a:t>
            </a:r>
            <a:r>
              <a:rPr lang="zh-CN" altLang="zh-CN" sz="3600" dirty="0">
                <a:solidFill>
                  <a:schemeClr val="bg1"/>
                </a:solidFill>
              </a:rPr>
              <a:t>社会阶层固化风险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20" y="1292225"/>
            <a:ext cx="5143500" cy="60839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60000">
            <a:off x="6989565" y="23375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70" y="508000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技术迭代加速职业淘汰周期，劳动者普遍焦虑。</a:t>
            </a:r>
            <a:endParaRPr lang="en-US" sz="3200" dirty="0"/>
          </a:p>
        </p:txBody>
      </p:sp>
      <p:sp>
        <p:nvSpPr>
          <p:cNvPr id="7" name="Text 1"/>
          <p:cNvSpPr/>
          <p:nvPr/>
        </p:nvSpPr>
        <p:spPr>
          <a:xfrm>
            <a:off x="1127760" y="250253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工作安全感丧失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失业群体可能滋生反技术、反全球化情绪，激化民粹主义（如欧美“铁锈地带”投票倾向）。</a:t>
            </a:r>
            <a:endParaRPr lang="en-US" sz="2800" dirty="0"/>
          </a:p>
        </p:txBody>
      </p:sp>
      <p:sp>
        <p:nvSpPr>
          <p:cNvPr id="9" name="Text 3"/>
          <p:cNvSpPr/>
          <p:nvPr/>
        </p:nvSpPr>
        <p:spPr>
          <a:xfrm>
            <a:off x="4728210" y="194310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群体性不满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6769" y="370611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案例：法国“黄马甲”运动部分源于传统行业劳动者被边缘化。</a:t>
            </a:r>
            <a:endParaRPr lang="zh-CN" altLang="en-US" sz="2000" b="1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</a:rPr>
              <a:t>2.</a:t>
            </a:r>
            <a:r>
              <a:rPr lang="zh-CN" altLang="en-US" sz="3600" dirty="0">
                <a:solidFill>
                  <a:schemeClr val="bg1"/>
                </a:solidFill>
              </a:rPr>
              <a:t>社会心理与稳定性冲击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760000">
            <a:off x="6989565" y="23375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572" y="869757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73" y="1071118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309195" y="3090463"/>
            <a:ext cx="2853055" cy="2600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零工从业者缺乏失业保险、养老金覆盖，增加政府救济负担。</a:t>
            </a:r>
            <a:endParaRPr lang="en-US" sz="3200" dirty="0"/>
          </a:p>
        </p:txBody>
      </p:sp>
      <p:sp>
        <p:nvSpPr>
          <p:cNvPr id="7" name="Text 1"/>
          <p:cNvSpPr/>
          <p:nvPr/>
        </p:nvSpPr>
        <p:spPr>
          <a:xfrm>
            <a:off x="2219726" y="2381423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福利缺口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8043546" y="3306787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失业率上升导致税收减少，同时福利支出增加，加剧财政赤字。</a:t>
            </a:r>
            <a:endParaRPr lang="en-US" sz="2800" dirty="0"/>
          </a:p>
        </p:txBody>
      </p:sp>
      <p:sp>
        <p:nvSpPr>
          <p:cNvPr id="9" name="Text 3"/>
          <p:cNvSpPr/>
          <p:nvPr/>
        </p:nvSpPr>
        <p:spPr>
          <a:xfrm>
            <a:off x="7643894" y="2342979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财政挑战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6769" y="370611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1375486" y="506044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</a:rPr>
              <a:t>3. </a:t>
            </a:r>
            <a:r>
              <a:rPr lang="zh-CN" altLang="en-US" sz="3600" dirty="0">
                <a:solidFill>
                  <a:schemeClr val="bg1"/>
                </a:solidFill>
              </a:rPr>
              <a:t>社会保障体系承压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实现技术进步与就业平衡的策略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2"/>
            </p:custDataLst>
          </p:nvPr>
        </p:nvSpPr>
        <p:spPr>
          <a:xfrm>
            <a:off x="1282700" y="4965065"/>
            <a:ext cx="1040193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82700" y="4965065"/>
            <a:ext cx="1040193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8595" y="4981575"/>
            <a:ext cx="1557655" cy="1556385"/>
          </a:xfrm>
          <a:prstGeom prst="rect">
            <a:avLst/>
          </a:prstGeom>
        </p:spPr>
      </p:pic>
      <p:sp>
        <p:nvSpPr>
          <p:cNvPr id="5" name="Shape 2"/>
          <p:cNvSpPr/>
          <p:nvPr>
            <p:custDataLst>
              <p:tags r:id="rId5"/>
            </p:custDataLst>
          </p:nvPr>
        </p:nvSpPr>
        <p:spPr>
          <a:xfrm>
            <a:off x="951230" y="3204210"/>
            <a:ext cx="10364470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230" y="3204210"/>
            <a:ext cx="10364470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62135" y="3233420"/>
            <a:ext cx="1557655" cy="1556385"/>
          </a:xfrm>
          <a:prstGeom prst="rect">
            <a:avLst/>
          </a:prstGeom>
        </p:spPr>
      </p:pic>
      <p:sp>
        <p:nvSpPr>
          <p:cNvPr id="8" name="Shape 4"/>
          <p:cNvSpPr/>
          <p:nvPr>
            <p:custDataLst>
              <p:tags r:id="rId7"/>
            </p:custDataLst>
          </p:nvPr>
        </p:nvSpPr>
        <p:spPr>
          <a:xfrm>
            <a:off x="1283335" y="1504315"/>
            <a:ext cx="1041082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83335" y="1504315"/>
            <a:ext cx="1041082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优化职业培训体系，使其与市场需求紧密结合。根据行业发展趋势和技术需求，调整培训课程内容，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定制化课程体系，</a:t>
            </a: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提高培训质量，为劳动者提供针对性强的技能培训。</a:t>
            </a:r>
            <a:endParaRPr lang="en-US" sz="1600" dirty="0"/>
          </a:p>
        </p:txBody>
      </p:sp>
      <p:sp>
        <p:nvSpPr>
          <p:cNvPr id="11" name="Text 7"/>
          <p:cNvSpPr/>
          <p:nvPr>
            <p:custDataLst>
              <p:tags r:id="rId9"/>
            </p:custDataLst>
          </p:nvPr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职业培训体系的优化</a:t>
            </a:r>
            <a:endParaRPr lang="en-US" sz="1600" dirty="0"/>
          </a:p>
        </p:txBody>
      </p:sp>
      <p:sp>
        <p:nvSpPr>
          <p:cNvPr id="12" name="Text 8"/>
          <p:cNvSpPr/>
          <p:nvPr>
            <p:custDataLst>
              <p:tags r:id="rId10"/>
            </p:custDataLst>
          </p:nvPr>
        </p:nvSpPr>
        <p:spPr>
          <a:xfrm>
            <a:off x="1283335" y="367982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推广终身学习理念，鼓励劳动者不断学习新知识、新技能。建立多元化的学习平台，提供线上线下相结合的学习资源，满足不同劳动者的学习需求。</a:t>
            </a:r>
            <a:endParaRPr lang="en-US" sz="1600" dirty="0"/>
          </a:p>
        </p:txBody>
      </p:sp>
      <p:sp>
        <p:nvSpPr>
          <p:cNvPr id="13" name="Text 9"/>
          <p:cNvSpPr/>
          <p:nvPr>
            <p:custDataLst>
              <p:tags r:id="rId11"/>
            </p:custDataLst>
          </p:nvPr>
        </p:nvSpPr>
        <p:spPr>
          <a:xfrm>
            <a:off x="1283335" y="332803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终身学习理念的推广</a:t>
            </a:r>
            <a:endParaRPr lang="en-US" sz="1600" dirty="0"/>
          </a:p>
        </p:txBody>
      </p:sp>
      <p:sp>
        <p:nvSpPr>
          <p:cNvPr id="14" name="Text 10"/>
          <p:cNvSpPr/>
          <p:nvPr>
            <p:custDataLst>
              <p:tags r:id="rId12"/>
            </p:custDataLst>
          </p:nvPr>
        </p:nvSpPr>
        <p:spPr>
          <a:xfrm>
            <a:off x="3521075" y="5445760"/>
            <a:ext cx="7795260" cy="1095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政府应出台相关政策，支持职业培训和终身学习体系建设。提供培训补贴、税收优惠等激励措施，鼓励企业和个人积极参与培训和学习，提高劳动者的技能水平。</a:t>
            </a:r>
            <a:endParaRPr lang="en-US" sz="1600" dirty="0"/>
          </a:p>
        </p:txBody>
      </p:sp>
      <p:sp>
        <p:nvSpPr>
          <p:cNvPr id="15" name="Text 11"/>
          <p:cNvSpPr/>
          <p:nvPr>
            <p:custDataLst>
              <p:tags r:id="rId13"/>
            </p:custDataLst>
          </p:nvPr>
        </p:nvSpPr>
        <p:spPr>
          <a:xfrm>
            <a:off x="352107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政策支持与激励机制</a:t>
            </a:r>
            <a:endParaRPr lang="en-US" sz="1600" dirty="0"/>
          </a:p>
        </p:txBody>
      </p:sp>
      <p:sp>
        <p:nvSpPr>
          <p:cNvPr id="16" name="Text 12"/>
          <p:cNvSpPr/>
          <p:nvPr>
            <p:custDataLst>
              <p:tags r:id="rId14"/>
            </p:custDataLst>
          </p:nvPr>
        </p:nvSpPr>
        <p:spPr>
          <a:xfrm>
            <a:off x="9723120" y="373888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3"/>
          <p:cNvSpPr/>
          <p:nvPr>
            <p:custDataLst>
              <p:tags r:id="rId15"/>
            </p:custDataLst>
          </p:nvPr>
        </p:nvSpPr>
        <p:spPr>
          <a:xfrm>
            <a:off x="1711325" y="548640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高素质人才培养体系</a:t>
            </a: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建设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8595" y="1527810"/>
            <a:ext cx="1557655" cy="1556385"/>
          </a:xfrm>
          <a:prstGeom prst="rect">
            <a:avLst/>
          </a:prstGeom>
        </p:spPr>
      </p:pic>
      <p:sp>
        <p:nvSpPr>
          <p:cNvPr id="21" name="Text 16"/>
          <p:cNvSpPr/>
          <p:nvPr>
            <p:custDataLst>
              <p:tags r:id="rId17"/>
            </p:custDataLst>
          </p:nvPr>
        </p:nvSpPr>
        <p:spPr>
          <a:xfrm>
            <a:off x="1778000" y="205549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48715" y="19392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43C91">
                  <a:alpha val="92000"/>
                </a:srgbClr>
              </a:gs>
              <a:gs pos="57000">
                <a:srgbClr val="7DB6D9">
                  <a:alpha val="0"/>
                </a:srgbClr>
              </a:gs>
              <a:gs pos="100000">
                <a:srgbClr val="2F5BEE">
                  <a:alpha val="94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3" name="Text 1"/>
          <p:cNvSpPr/>
          <p:nvPr/>
        </p:nvSpPr>
        <p:spPr>
          <a:xfrm>
            <a:off x="1148715" y="1939290"/>
            <a:ext cx="10120630" cy="43954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71955" y="3253105"/>
            <a:ext cx="2513965" cy="2987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拓展社会保障体系的覆盖范围，将新型就业形态和灵活就业人群纳入保障体系。完善社会保险制度，提高参保率，确保劳动者的基本权益得到保障。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649730" y="2466340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社会保障体系的拓展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994275" y="3260090"/>
            <a:ext cx="2513965" cy="298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针对多样化就业形式的特点，制定相应的保障措施。例如，为自由职业者提供灵活的社保缴费方式，为网约车司机等群体提供职业安全保障。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972050" y="247332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多样化就业形式的保障措施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77860" y="3280410"/>
            <a:ext cx="2513965" cy="2959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确保社会保障体系的可持续发展，合理调整保障水平和资金筹集方式。加强社会保障基金的管理和监督，提高资金使用效率，保障社会保障体系的长期稳定运行。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55635" y="249364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社会保障体系的可持续发展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80891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883526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完善社会保障体系，保障多样就业形式</a:t>
            </a:r>
            <a:endParaRPr lang="en-US" sz="1600" dirty="0"/>
          </a:p>
        </p:txBody>
      </p:sp>
      <p:pic>
        <p:nvPicPr>
          <p:cNvPr id="14" name="Image 0" descr="https://kimi-img.moonshot.cn/pub/slides/slides_tmpl/image/25-06-01-00:38:01-d0tj0qc75iks2gau4u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400810"/>
            <a:ext cx="1416685" cy="1416685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6-01-00:37:30-d0tj0ik75iks2gau4to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20000">
            <a:off x="6274435" y="-4446905"/>
            <a:ext cx="8773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01-d0tj0qc75iks2gau4u4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人机协作是指人类与机器在工作过程中相互配合、协同完成任务。这种模式能够充分发挥人类的创造力和机器的高效性，提高工作效率和质量，创造更多就业机会。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6775" y="277304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人机协作的内涵与优势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通过技术创新，开发更加智能、灵活的人机协作系统。例如，智能机器人与人类工人协同作业，实现生产过程的自动化与智能化，提高生产效率和产品质量。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5820" y="319087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技术创新推动人机协作发展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人机协作对就业结构产生影响，需要劳动者具备与机器协作的能力。加强相关技能培训，培养劳动者的人机协作意识和能力，适应人机协作的发展趋势。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44865" y="275272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人机协作的就业影响与应对策略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推动人机协作的技术发展方向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360170"/>
            <a:ext cx="1517650" cy="151765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75" y="1882140"/>
            <a:ext cx="1517650" cy="151765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250" y="14541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2"/>
            </p:custDataLst>
          </p:nvPr>
        </p:nvSpPr>
        <p:spPr>
          <a:xfrm>
            <a:off x="2105025" y="277304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技术进步与就业</a:t>
            </a:r>
            <a:r>
              <a:rPr lang="zh-CN" altLang="en-US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挑战</a:t>
            </a:r>
            <a:endParaRPr lang="zh-CN" altLang="en-US" dirty="0">
              <a:gradFill flip="none" rotWithShape="0">
                <a:gsLst>
                  <a:gs pos="0">
                    <a:srgbClr val="ADE1F9"/>
                  </a:gs>
                  <a:gs pos="100000">
                    <a:srgbClr val="FFF2EC"/>
                  </a:gs>
                </a:gsLst>
                <a:lin ang="17400000" scaled="1"/>
              </a:gra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3" name="Text 1"/>
          <p:cNvSpPr/>
          <p:nvPr>
            <p:custDataLst>
              <p:tags r:id="rId3"/>
            </p:custDataLst>
          </p:nvPr>
        </p:nvSpPr>
        <p:spPr>
          <a:xfrm>
            <a:off x="7329170" y="277304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dirty="0">
              <a:gradFill flip="none" rotWithShape="0">
                <a:gsLst>
                  <a:gs pos="0">
                    <a:srgbClr val="ADE1F9"/>
                  </a:gs>
                  <a:gs pos="100000">
                    <a:srgbClr val="FFF2EC"/>
                  </a:gs>
                </a:gsLst>
                <a:lin ang="17400000" scaled="1"/>
              </a:gra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就业挑战</a:t>
            </a:r>
            <a:r>
              <a:rPr lang="en-US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对经济和社会的影响</a:t>
            </a:r>
            <a:endParaRPr lang="en-US" dirty="0"/>
          </a:p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>
            <p:custDataLst>
              <p:tags r:id="rId4"/>
            </p:custDataLst>
          </p:nvPr>
        </p:nvSpPr>
        <p:spPr>
          <a:xfrm>
            <a:off x="2105025" y="431228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dirty="0">
              <a:gradFill flip="none" rotWithShape="0">
                <a:gsLst>
                  <a:gs pos="0">
                    <a:srgbClr val="ADE1F9"/>
                  </a:gs>
                  <a:gs pos="100000">
                    <a:srgbClr val="FFF2EC"/>
                  </a:gs>
                </a:gsLst>
                <a:lin ang="17400000" scaled="1"/>
              </a:gra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实现技术进步与就业平衡的策略</a:t>
            </a:r>
            <a:endParaRPr lang="en-US" dirty="0"/>
          </a:p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>
            <p:custDataLst>
              <p:tags r:id="rId5"/>
            </p:custDataLst>
          </p:nvPr>
        </p:nvSpPr>
        <p:spPr>
          <a:xfrm>
            <a:off x="7329170" y="4312285"/>
            <a:ext cx="4100830" cy="655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738939" y="777607"/>
            <a:ext cx="4628517" cy="655662"/>
          </a:xfrm>
          <a:custGeom>
            <a:avLst/>
            <a:gdLst/>
            <a:ahLst/>
            <a:cxnLst/>
            <a:rect l="l" t="t" r="r" b="b"/>
            <a:pathLst>
              <a:path w="4628517" h="655662">
                <a:moveTo>
                  <a:pt x="865138" y="117053"/>
                </a:moveTo>
                <a:cubicBezTo>
                  <a:pt x="812205" y="117053"/>
                  <a:pt x="770527" y="136698"/>
                  <a:pt x="740104" y="175989"/>
                </a:cubicBezTo>
                <a:cubicBezTo>
                  <a:pt x="709681" y="215280"/>
                  <a:pt x="694469" y="266166"/>
                  <a:pt x="694469" y="328649"/>
                </a:cubicBezTo>
                <a:cubicBezTo>
                  <a:pt x="694469" y="390314"/>
                  <a:pt x="709340" y="440723"/>
                  <a:pt x="739080" y="479877"/>
                </a:cubicBezTo>
                <a:cubicBezTo>
                  <a:pt x="768821" y="519032"/>
                  <a:pt x="809613" y="538609"/>
                  <a:pt x="861454" y="538609"/>
                </a:cubicBezTo>
                <a:cubicBezTo>
                  <a:pt x="914388" y="538609"/>
                  <a:pt x="955588" y="519850"/>
                  <a:pt x="985056" y="482333"/>
                </a:cubicBezTo>
                <a:cubicBezTo>
                  <a:pt x="1014524" y="444816"/>
                  <a:pt x="1029258" y="394407"/>
                  <a:pt x="1029258" y="331105"/>
                </a:cubicBezTo>
                <a:cubicBezTo>
                  <a:pt x="1029258" y="265075"/>
                  <a:pt x="1014933" y="212892"/>
                  <a:pt x="986284" y="174557"/>
                </a:cubicBezTo>
                <a:cubicBezTo>
                  <a:pt x="957634" y="136221"/>
                  <a:pt x="917253" y="117053"/>
                  <a:pt x="865138" y="117053"/>
                </a:cubicBezTo>
                <a:close/>
                <a:moveTo>
                  <a:pt x="3647480" y="10641"/>
                </a:moveTo>
                <a:lnTo>
                  <a:pt x="4144342" y="10641"/>
                </a:lnTo>
                <a:lnTo>
                  <a:pt x="4144342" y="121146"/>
                </a:lnTo>
                <a:lnTo>
                  <a:pt x="3963442" y="121146"/>
                </a:lnTo>
                <a:lnTo>
                  <a:pt x="3963442" y="644612"/>
                </a:lnTo>
                <a:lnTo>
                  <a:pt x="3827971" y="644612"/>
                </a:lnTo>
                <a:lnTo>
                  <a:pt x="3827971" y="121146"/>
                </a:lnTo>
                <a:lnTo>
                  <a:pt x="3647480" y="121146"/>
                </a:lnTo>
                <a:close/>
                <a:moveTo>
                  <a:pt x="2992450" y="10641"/>
                </a:moveTo>
                <a:lnTo>
                  <a:pt x="3139790" y="10641"/>
                </a:lnTo>
                <a:lnTo>
                  <a:pt x="3398453" y="409277"/>
                </a:lnTo>
                <a:cubicBezTo>
                  <a:pt x="3415643" y="435744"/>
                  <a:pt x="3426147" y="452524"/>
                  <a:pt x="3429968" y="459618"/>
                </a:cubicBezTo>
                <a:lnTo>
                  <a:pt x="3432014" y="459618"/>
                </a:lnTo>
                <a:cubicBezTo>
                  <a:pt x="3429285" y="444338"/>
                  <a:pt x="3427921" y="415143"/>
                  <a:pt x="3427921" y="372033"/>
                </a:cubicBezTo>
                <a:lnTo>
                  <a:pt x="3427921" y="10641"/>
                </a:lnTo>
                <a:lnTo>
                  <a:pt x="3556025" y="10641"/>
                </a:lnTo>
                <a:lnTo>
                  <a:pt x="3556025" y="644612"/>
                </a:lnTo>
                <a:lnTo>
                  <a:pt x="3417689" y="644612"/>
                </a:lnTo>
                <a:lnTo>
                  <a:pt x="3149203" y="234516"/>
                </a:lnTo>
                <a:cubicBezTo>
                  <a:pt x="3135288" y="213233"/>
                  <a:pt x="3125192" y="196044"/>
                  <a:pt x="3118916" y="182947"/>
                </a:cubicBezTo>
                <a:lnTo>
                  <a:pt x="3116870" y="182947"/>
                </a:lnTo>
                <a:cubicBezTo>
                  <a:pt x="3119326" y="204775"/>
                  <a:pt x="3120554" y="238472"/>
                  <a:pt x="3120554" y="284038"/>
                </a:cubicBezTo>
                <a:lnTo>
                  <a:pt x="3120554" y="644612"/>
                </a:lnTo>
                <a:lnTo>
                  <a:pt x="2992450" y="644612"/>
                </a:lnTo>
                <a:close/>
                <a:moveTo>
                  <a:pt x="2516200" y="10641"/>
                </a:moveTo>
                <a:lnTo>
                  <a:pt x="2876773" y="10641"/>
                </a:lnTo>
                <a:lnTo>
                  <a:pt x="2876773" y="121146"/>
                </a:lnTo>
                <a:lnTo>
                  <a:pt x="2651261" y="121146"/>
                </a:lnTo>
                <a:lnTo>
                  <a:pt x="2651261" y="270532"/>
                </a:lnTo>
                <a:lnTo>
                  <a:pt x="2860811" y="270532"/>
                </a:lnTo>
                <a:lnTo>
                  <a:pt x="2860811" y="380628"/>
                </a:lnTo>
                <a:lnTo>
                  <a:pt x="2651261" y="380628"/>
                </a:lnTo>
                <a:lnTo>
                  <a:pt x="2651261" y="534107"/>
                </a:lnTo>
                <a:lnTo>
                  <a:pt x="2891507" y="534107"/>
                </a:lnTo>
                <a:lnTo>
                  <a:pt x="2891507" y="644612"/>
                </a:lnTo>
                <a:lnTo>
                  <a:pt x="2516200" y="644612"/>
                </a:lnTo>
                <a:close/>
                <a:moveTo>
                  <a:pt x="1932980" y="10641"/>
                </a:moveTo>
                <a:lnTo>
                  <a:pt x="2429842" y="10641"/>
                </a:lnTo>
                <a:lnTo>
                  <a:pt x="2429842" y="121146"/>
                </a:lnTo>
                <a:lnTo>
                  <a:pt x="2248942" y="121146"/>
                </a:lnTo>
                <a:lnTo>
                  <a:pt x="2248942" y="644612"/>
                </a:lnTo>
                <a:lnTo>
                  <a:pt x="2113471" y="644612"/>
                </a:lnTo>
                <a:lnTo>
                  <a:pt x="2113471" y="121146"/>
                </a:lnTo>
                <a:lnTo>
                  <a:pt x="1932980" y="121146"/>
                </a:lnTo>
                <a:close/>
                <a:moveTo>
                  <a:pt x="1277950" y="10641"/>
                </a:moveTo>
                <a:lnTo>
                  <a:pt x="1425290" y="10641"/>
                </a:lnTo>
                <a:lnTo>
                  <a:pt x="1683953" y="409277"/>
                </a:lnTo>
                <a:cubicBezTo>
                  <a:pt x="1701143" y="435744"/>
                  <a:pt x="1711647" y="452524"/>
                  <a:pt x="1715467" y="459618"/>
                </a:cubicBezTo>
                <a:lnTo>
                  <a:pt x="1717514" y="459618"/>
                </a:lnTo>
                <a:cubicBezTo>
                  <a:pt x="1714785" y="444338"/>
                  <a:pt x="1713421" y="415143"/>
                  <a:pt x="1713421" y="372033"/>
                </a:cubicBezTo>
                <a:lnTo>
                  <a:pt x="1713421" y="10641"/>
                </a:lnTo>
                <a:lnTo>
                  <a:pt x="1841525" y="10641"/>
                </a:lnTo>
                <a:lnTo>
                  <a:pt x="1841525" y="644612"/>
                </a:lnTo>
                <a:lnTo>
                  <a:pt x="1703189" y="644612"/>
                </a:lnTo>
                <a:lnTo>
                  <a:pt x="1434703" y="234516"/>
                </a:lnTo>
                <a:cubicBezTo>
                  <a:pt x="1420788" y="213233"/>
                  <a:pt x="1410692" y="196044"/>
                  <a:pt x="1404417" y="182947"/>
                </a:cubicBezTo>
                <a:lnTo>
                  <a:pt x="1402370" y="182947"/>
                </a:lnTo>
                <a:cubicBezTo>
                  <a:pt x="1404826" y="204775"/>
                  <a:pt x="1406054" y="238472"/>
                  <a:pt x="1406054" y="284038"/>
                </a:cubicBezTo>
                <a:lnTo>
                  <a:pt x="1406054" y="644612"/>
                </a:lnTo>
                <a:lnTo>
                  <a:pt x="1277950" y="644612"/>
                </a:lnTo>
                <a:close/>
                <a:moveTo>
                  <a:pt x="4444752" y="0"/>
                </a:moveTo>
                <a:cubicBezTo>
                  <a:pt x="4506689" y="0"/>
                  <a:pt x="4558667" y="8049"/>
                  <a:pt x="4600687" y="24147"/>
                </a:cubicBezTo>
                <a:lnTo>
                  <a:pt x="4600687" y="151023"/>
                </a:lnTo>
                <a:cubicBezTo>
                  <a:pt x="4558122" y="122101"/>
                  <a:pt x="4508326" y="107640"/>
                  <a:pt x="4451300" y="107640"/>
                </a:cubicBezTo>
                <a:cubicBezTo>
                  <a:pt x="4418013" y="107640"/>
                  <a:pt x="4391410" y="113711"/>
                  <a:pt x="4371491" y="125852"/>
                </a:cubicBezTo>
                <a:cubicBezTo>
                  <a:pt x="4351573" y="137994"/>
                  <a:pt x="4341614" y="154297"/>
                  <a:pt x="4341614" y="174761"/>
                </a:cubicBezTo>
                <a:cubicBezTo>
                  <a:pt x="4341614" y="191132"/>
                  <a:pt x="4348435" y="206207"/>
                  <a:pt x="4362078" y="219986"/>
                </a:cubicBezTo>
                <a:cubicBezTo>
                  <a:pt x="4375720" y="233765"/>
                  <a:pt x="4409418" y="252387"/>
                  <a:pt x="4463169" y="275853"/>
                </a:cubicBezTo>
                <a:cubicBezTo>
                  <a:pt x="4526198" y="302865"/>
                  <a:pt x="4569513" y="331378"/>
                  <a:pt x="4593115" y="361392"/>
                </a:cubicBezTo>
                <a:cubicBezTo>
                  <a:pt x="4616717" y="391405"/>
                  <a:pt x="4628517" y="427149"/>
                  <a:pt x="4628517" y="468622"/>
                </a:cubicBezTo>
                <a:cubicBezTo>
                  <a:pt x="4628517" y="529468"/>
                  <a:pt x="4606962" y="575853"/>
                  <a:pt x="4563852" y="607777"/>
                </a:cubicBezTo>
                <a:cubicBezTo>
                  <a:pt x="4520741" y="639700"/>
                  <a:pt x="4459486" y="655662"/>
                  <a:pt x="4380086" y="655662"/>
                </a:cubicBezTo>
                <a:cubicBezTo>
                  <a:pt x="4307508" y="655662"/>
                  <a:pt x="4248026" y="643929"/>
                  <a:pt x="4201641" y="620464"/>
                </a:cubicBezTo>
                <a:lnTo>
                  <a:pt x="4201641" y="484993"/>
                </a:lnTo>
                <a:cubicBezTo>
                  <a:pt x="4252665" y="527285"/>
                  <a:pt x="4310645" y="548431"/>
                  <a:pt x="4375584" y="548431"/>
                </a:cubicBezTo>
                <a:cubicBezTo>
                  <a:pt x="4412419" y="548431"/>
                  <a:pt x="4440114" y="542088"/>
                  <a:pt x="4458667" y="529400"/>
                </a:cubicBezTo>
                <a:cubicBezTo>
                  <a:pt x="4477221" y="516712"/>
                  <a:pt x="4486498" y="500410"/>
                  <a:pt x="4486498" y="480491"/>
                </a:cubicBezTo>
                <a:cubicBezTo>
                  <a:pt x="4486498" y="463302"/>
                  <a:pt x="4479131" y="447067"/>
                  <a:pt x="4464397" y="431787"/>
                </a:cubicBezTo>
                <a:cubicBezTo>
                  <a:pt x="4449663" y="416508"/>
                  <a:pt x="4410782" y="395771"/>
                  <a:pt x="4347753" y="369577"/>
                </a:cubicBezTo>
                <a:cubicBezTo>
                  <a:pt x="4248708" y="327558"/>
                  <a:pt x="4199186" y="266439"/>
                  <a:pt x="4199186" y="186221"/>
                </a:cubicBezTo>
                <a:cubicBezTo>
                  <a:pt x="4199186" y="127285"/>
                  <a:pt x="4221627" y="81514"/>
                  <a:pt x="4266512" y="48908"/>
                </a:cubicBezTo>
                <a:cubicBezTo>
                  <a:pt x="4311396" y="16303"/>
                  <a:pt x="4370809" y="0"/>
                  <a:pt x="4444752" y="0"/>
                </a:cubicBezTo>
                <a:close/>
                <a:moveTo>
                  <a:pt x="869231" y="0"/>
                </a:moveTo>
                <a:cubicBezTo>
                  <a:pt x="959817" y="0"/>
                  <a:pt x="1032737" y="30150"/>
                  <a:pt x="1087989" y="90450"/>
                </a:cubicBezTo>
                <a:cubicBezTo>
                  <a:pt x="1143242" y="150750"/>
                  <a:pt x="1170868" y="228240"/>
                  <a:pt x="1170868" y="322920"/>
                </a:cubicBezTo>
                <a:cubicBezTo>
                  <a:pt x="1170868" y="421692"/>
                  <a:pt x="1142150" y="501842"/>
                  <a:pt x="1084715" y="563370"/>
                </a:cubicBezTo>
                <a:cubicBezTo>
                  <a:pt x="1027280" y="624898"/>
                  <a:pt x="952041" y="655662"/>
                  <a:pt x="858999" y="655662"/>
                </a:cubicBezTo>
                <a:cubicBezTo>
                  <a:pt x="768139" y="655662"/>
                  <a:pt x="694333" y="625853"/>
                  <a:pt x="637580" y="566235"/>
                </a:cubicBezTo>
                <a:cubicBezTo>
                  <a:pt x="580827" y="506617"/>
                  <a:pt x="552450" y="429877"/>
                  <a:pt x="552450" y="336016"/>
                </a:cubicBezTo>
                <a:cubicBezTo>
                  <a:pt x="552450" y="236698"/>
                  <a:pt x="581440" y="155866"/>
                  <a:pt x="639421" y="93520"/>
                </a:cubicBezTo>
                <a:cubicBezTo>
                  <a:pt x="697402" y="31173"/>
                  <a:pt x="774005" y="0"/>
                  <a:pt x="869231" y="0"/>
                </a:cubicBezTo>
                <a:close/>
                <a:moveTo>
                  <a:pt x="336426" y="0"/>
                </a:moveTo>
                <a:cubicBezTo>
                  <a:pt x="398363" y="0"/>
                  <a:pt x="450205" y="8049"/>
                  <a:pt x="491951" y="24147"/>
                </a:cubicBezTo>
                <a:lnTo>
                  <a:pt x="491951" y="154707"/>
                </a:lnTo>
                <a:cubicBezTo>
                  <a:pt x="449114" y="129604"/>
                  <a:pt x="400546" y="117053"/>
                  <a:pt x="346249" y="117053"/>
                </a:cubicBezTo>
                <a:cubicBezTo>
                  <a:pt x="284311" y="117053"/>
                  <a:pt x="234789" y="136835"/>
                  <a:pt x="197681" y="176398"/>
                </a:cubicBezTo>
                <a:cubicBezTo>
                  <a:pt x="160573" y="215962"/>
                  <a:pt x="142019" y="267667"/>
                  <a:pt x="142019" y="331514"/>
                </a:cubicBezTo>
                <a:cubicBezTo>
                  <a:pt x="142019" y="393725"/>
                  <a:pt x="159618" y="443793"/>
                  <a:pt x="194816" y="481719"/>
                </a:cubicBezTo>
                <a:cubicBezTo>
                  <a:pt x="230014" y="519646"/>
                  <a:pt x="277626" y="538609"/>
                  <a:pt x="337654" y="538609"/>
                </a:cubicBezTo>
                <a:cubicBezTo>
                  <a:pt x="394134" y="538609"/>
                  <a:pt x="445567" y="524966"/>
                  <a:pt x="491951" y="497681"/>
                </a:cubicBezTo>
                <a:lnTo>
                  <a:pt x="491951" y="621692"/>
                </a:lnTo>
                <a:cubicBezTo>
                  <a:pt x="445839" y="644339"/>
                  <a:pt x="385676" y="655662"/>
                  <a:pt x="311460" y="655662"/>
                </a:cubicBezTo>
                <a:cubicBezTo>
                  <a:pt x="215962" y="655662"/>
                  <a:pt x="140177" y="627081"/>
                  <a:pt x="84106" y="569918"/>
                </a:cubicBezTo>
                <a:cubicBezTo>
                  <a:pt x="28035" y="512756"/>
                  <a:pt x="0" y="436562"/>
                  <a:pt x="0" y="341337"/>
                </a:cubicBezTo>
                <a:cubicBezTo>
                  <a:pt x="0" y="241201"/>
                  <a:pt x="31310" y="159277"/>
                  <a:pt x="93929" y="95566"/>
                </a:cubicBezTo>
                <a:cubicBezTo>
                  <a:pt x="156549" y="31855"/>
                  <a:pt x="237381" y="0"/>
                  <a:pt x="336426" y="0"/>
                </a:cubicBezTo>
                <a:close/>
              </a:path>
            </a:pathLst>
          </a:custGeom>
          <a:solidFill>
            <a:srgbClr val="7DB6D9">
              <a:alpha val="10196"/>
            </a:srgbClr>
          </a:solidFill>
          <a:ln w="19050">
            <a:solidFill>
              <a:srgbClr val="F3F7FA">
                <a:alpha val="14902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738939" y="777607"/>
            <a:ext cx="4628517" cy="65566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6-01-00:37:27-d0tj0hs75iks2gau4tm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" y="1520190"/>
            <a:ext cx="2663825" cy="524510"/>
          </a:xfrm>
          <a:prstGeom prst="rect">
            <a:avLst/>
          </a:prstGeom>
        </p:spPr>
      </p:pic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1122096" y="2645636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6361708" y="2645636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1122096" y="4249685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1"/>
          <p:cNvSpPr/>
          <p:nvPr>
            <p:custDataLst>
              <p:tags r:id="rId10"/>
            </p:custDataLst>
          </p:nvPr>
        </p:nvSpPr>
        <p:spPr>
          <a:xfrm>
            <a:off x="6361708" y="4249685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2"/>
            </p:custDataLst>
          </p:nvPr>
        </p:nvSpPr>
        <p:spPr>
          <a:xfrm>
            <a:off x="1282700" y="4965065"/>
            <a:ext cx="1040193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82700" y="4965065"/>
            <a:ext cx="1040193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8595" y="4981575"/>
            <a:ext cx="1557655" cy="1556385"/>
          </a:xfrm>
          <a:prstGeom prst="rect">
            <a:avLst/>
          </a:prstGeom>
        </p:spPr>
      </p:pic>
      <p:sp>
        <p:nvSpPr>
          <p:cNvPr id="5" name="Shape 2"/>
          <p:cNvSpPr/>
          <p:nvPr>
            <p:custDataLst>
              <p:tags r:id="rId5"/>
            </p:custDataLst>
          </p:nvPr>
        </p:nvSpPr>
        <p:spPr>
          <a:xfrm>
            <a:off x="951230" y="3204210"/>
            <a:ext cx="10364470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230" y="3204210"/>
            <a:ext cx="10364470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62135" y="3233420"/>
            <a:ext cx="1557655" cy="1556385"/>
          </a:xfrm>
          <a:prstGeom prst="rect">
            <a:avLst/>
          </a:prstGeom>
        </p:spPr>
      </p:pic>
      <p:sp>
        <p:nvSpPr>
          <p:cNvPr id="8" name="Shape 4"/>
          <p:cNvSpPr/>
          <p:nvPr>
            <p:custDataLst>
              <p:tags r:id="rId7"/>
            </p:custDataLst>
          </p:nvPr>
        </p:nvSpPr>
        <p:spPr>
          <a:xfrm>
            <a:off x="1283335" y="1504315"/>
            <a:ext cx="1041082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83335" y="1504315"/>
            <a:ext cx="1041082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关注那些能增强人类能力（而非完全替代）或创造全新行业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职业的技术（如协作机器人、增强现实应用、绿色技术、生物技术）。</a:t>
            </a:r>
            <a:endParaRPr lang="en-US" sz="1600" dirty="0"/>
          </a:p>
        </p:txBody>
      </p:sp>
      <p:sp>
        <p:nvSpPr>
          <p:cNvPr id="11" name="Text 7"/>
          <p:cNvSpPr/>
          <p:nvPr>
            <p:custDataLst>
              <p:tags r:id="rId9"/>
            </p:custDataLst>
          </p:nvPr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鼓励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就业友好型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技术创新</a:t>
            </a:r>
            <a:endParaRPr lang="en-US" sz="1600" dirty="0"/>
          </a:p>
        </p:txBody>
      </p:sp>
      <p:sp>
        <p:nvSpPr>
          <p:cNvPr id="12" name="Text 8"/>
          <p:cNvSpPr/>
          <p:nvPr>
            <p:custDataLst>
              <p:tags r:id="rId10"/>
            </p:custDataLst>
          </p:nvPr>
        </p:nvSpPr>
        <p:spPr>
          <a:xfrm>
            <a:off x="1283335" y="367982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为新兴技术领域（如人工智能、大数据、清洁能源、生物科技、健康科技）的初创企业提供资金、孵化器、税收优惠、简化监管等支持。</a:t>
            </a:r>
            <a:endParaRPr lang="en-US" sz="1600" dirty="0"/>
          </a:p>
        </p:txBody>
      </p:sp>
      <p:sp>
        <p:nvSpPr>
          <p:cNvPr id="13" name="Text 9"/>
          <p:cNvSpPr/>
          <p:nvPr>
            <p:custDataLst>
              <p:tags r:id="rId11"/>
            </p:custDataLst>
          </p:nvPr>
        </p:nvSpPr>
        <p:spPr>
          <a:xfrm>
            <a:off x="1283335" y="332803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扶持新兴产业和创业</a:t>
            </a:r>
            <a:endParaRPr lang="en-US" sz="1600" dirty="0"/>
          </a:p>
        </p:txBody>
      </p:sp>
      <p:sp>
        <p:nvSpPr>
          <p:cNvPr id="14" name="Text 10"/>
          <p:cNvSpPr/>
          <p:nvPr>
            <p:custDataLst>
              <p:tags r:id="rId12"/>
            </p:custDataLst>
          </p:nvPr>
        </p:nvSpPr>
        <p:spPr>
          <a:xfrm>
            <a:off x="3521075" y="5445760"/>
            <a:ext cx="7795260" cy="1095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加大对教育、医疗保健、养老服务、儿童保育、创意文化产业、个性化服务、环境修复等领域的投资。这些领域通常技术替代性较低，且社会需求巨大</a:t>
            </a: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5" name="Text 11"/>
          <p:cNvSpPr/>
          <p:nvPr>
            <p:custDataLst>
              <p:tags r:id="rId13"/>
            </p:custDataLst>
          </p:nvPr>
        </p:nvSpPr>
        <p:spPr>
          <a:xfrm>
            <a:off x="352107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投资人力密集型高价值领域</a:t>
            </a:r>
            <a:endParaRPr lang="en-US" sz="1600" dirty="0"/>
          </a:p>
        </p:txBody>
      </p:sp>
      <p:sp>
        <p:nvSpPr>
          <p:cNvPr id="16" name="Text 12"/>
          <p:cNvSpPr/>
          <p:nvPr>
            <p:custDataLst>
              <p:tags r:id="rId14"/>
            </p:custDataLst>
          </p:nvPr>
        </p:nvSpPr>
        <p:spPr>
          <a:xfrm>
            <a:off x="9723120" y="373888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3"/>
          <p:cNvSpPr/>
          <p:nvPr>
            <p:custDataLst>
              <p:tags r:id="rId15"/>
            </p:custDataLst>
          </p:nvPr>
        </p:nvSpPr>
        <p:spPr>
          <a:xfrm>
            <a:off x="1711325" y="548640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促进创新与就业</a:t>
            </a:r>
            <a:r>
              <a:rPr lang="zh-CN" alt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创造</a:t>
            </a:r>
            <a:endParaRPr lang="zh-CN" altLang="en-US" sz="3200" dirty="0">
              <a:gradFill flip="none" rotWithShape="0">
                <a:gsLst>
                  <a:gs pos="0">
                    <a:srgbClr val="ADE1F9"/>
                  </a:gs>
                  <a:gs pos="100000">
                    <a:srgbClr val="FFF2EC"/>
                  </a:gs>
                </a:gsLst>
                <a:lin ang="17400000" scaled="1"/>
              </a:gra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0" name="Image 2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8595" y="1527810"/>
            <a:ext cx="1557655" cy="1556385"/>
          </a:xfrm>
          <a:prstGeom prst="rect">
            <a:avLst/>
          </a:prstGeom>
        </p:spPr>
      </p:pic>
      <p:sp>
        <p:nvSpPr>
          <p:cNvPr id="21" name="Text 16"/>
          <p:cNvSpPr/>
          <p:nvPr>
            <p:custDataLst>
              <p:tags r:id="rId17"/>
            </p:custDataLst>
          </p:nvPr>
        </p:nvSpPr>
        <p:spPr>
          <a:xfrm>
            <a:off x="1778000" y="205549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7275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07275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37380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437380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6614" y="46250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gradFill flip="none" rotWithShape="1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559483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200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C24C4">
                  <a:alpha val="58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577FD2">
                  <a:alpha val="50000"/>
                </a:srgbClr>
              </a:gs>
            </a:gsLst>
            <a:lin ang="162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02005" y="1918970"/>
            <a:ext cx="3388995" cy="4514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2014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包容性经济政策是指在经济发展过程中注重公平性和包容性，关注弱势群体的利益，促进社会全体成员共享经济发展成果的政策。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包容性经济政策的内涵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通过税收政策、财政补贴、就业扶持等政策工具，促进包容性经济发展。加大对中小企业的支持力度，鼓励创业创新，创造更多就业机会，缩小收入差距。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政策工具与实施路径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建立促进公平与就业的长效机制，加强政策协调和监管。定期评估政策实施效果，及时调整政策方向，确保包容性经济政策能够有效促进社会公平和就业。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促进公平与就业的长效机制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802005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包容性经济政策促进公平与就业</a:t>
            </a:r>
            <a:endParaRPr lang="en-US" sz="1600" dirty="0"/>
          </a:p>
        </p:txBody>
      </p:sp>
      <p:pic>
        <p:nvPicPr>
          <p:cNvPr id="20" name="Image 0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40" y="1642745"/>
            <a:ext cx="1517650" cy="151765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20" y="1642745"/>
            <a:ext cx="1517650" cy="151765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920" y="1642745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58637" y="846900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318657" y="4675315"/>
            <a:ext cx="2880000" cy="50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技术进步与就业挑战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20" y="1292225"/>
            <a:ext cx="5143500" cy="60839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53-d0tj0oc75iks2gau4u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60000">
            <a:off x="6827520" y="-96583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70" y="508000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7:51-d0tj0ns75iks2gau4u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5143500" cy="6083935"/>
          </a:xfrm>
          <a:prstGeom prst="rect">
            <a:avLst/>
          </a:prstGeom>
        </p:spPr>
      </p:pic>
      <p:sp>
        <p:nvSpPr>
          <p:cNvPr id="6" name="Text 0"/>
          <p:cNvSpPr/>
          <p:nvPr>
            <p:custDataLst>
              <p:tags r:id="rId4"/>
            </p:custDataLst>
          </p:nvPr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计算机技术从大型机到个人电脑，再到移动设备和云计算，经历了多个阶段。每一代技术都极大地提高了计算能力，降低了成本，推动了信息技术的普及和应用。</a:t>
            </a:r>
            <a:endParaRPr lang="en-US" sz="1600" dirty="0"/>
          </a:p>
        </p:txBody>
      </p:sp>
      <p:sp>
        <p:nvSpPr>
          <p:cNvPr id="7" name="Text 1"/>
          <p:cNvSpPr/>
          <p:nvPr>
            <p:custDataLst>
              <p:tags r:id="rId5"/>
            </p:custDataLst>
          </p:nvPr>
        </p:nvSpPr>
        <p:spPr>
          <a:xfrm>
            <a:off x="1127760" y="250253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计算机技术发展历程</a:t>
            </a:r>
            <a:endParaRPr lang="en-US" sz="1600" dirty="0"/>
          </a:p>
        </p:txBody>
      </p:sp>
      <p:sp>
        <p:nvSpPr>
          <p:cNvPr id="8" name="Text 2"/>
          <p:cNvSpPr/>
          <p:nvPr>
            <p:custDataLst>
              <p:tags r:id="rId6"/>
            </p:custDataLst>
          </p:nvPr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人工智能、大数据、物联网等成为当前计算机技术的热点。这些技术正在改变各个行业的运作方式，为企业带来新的机遇，同时也对就业市场产生了深远影响。</a:t>
            </a:r>
            <a:endParaRPr lang="en-US" sz="1600" dirty="0"/>
          </a:p>
        </p:txBody>
      </p:sp>
      <p:sp>
        <p:nvSpPr>
          <p:cNvPr id="9" name="Text 3"/>
          <p:cNvSpPr/>
          <p:nvPr>
            <p:custDataLst>
              <p:tags r:id="rId7"/>
            </p:custDataLst>
          </p:nvPr>
        </p:nvSpPr>
        <p:spPr>
          <a:xfrm>
            <a:off x="4728210" y="194310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当前技术热点</a:t>
            </a:r>
            <a:endParaRPr lang="en-US" sz="1600" dirty="0"/>
          </a:p>
        </p:txBody>
      </p:sp>
      <p:sp>
        <p:nvSpPr>
          <p:cNvPr id="10" name="Text 4"/>
          <p:cNvSpPr/>
          <p:nvPr>
            <p:custDataLst>
              <p:tags r:id="rId8"/>
            </p:custDataLst>
          </p:nvPr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未来计算机技术将继续朝着智能化、自动化和高效化的方向发展。量子计算、边缘计算等新兴技术有望突破现有技术瓶颈，进一步提升计算性能和应用范围。</a:t>
            </a:r>
            <a:endParaRPr lang="en-US" sz="1600" dirty="0"/>
          </a:p>
        </p:txBody>
      </p:sp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8328025" y="263461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未来发展趋势</a:t>
            </a:r>
            <a:endParaRPr lang="en-US" sz="1600" dirty="0"/>
          </a:p>
        </p:txBody>
      </p:sp>
      <p:sp>
        <p:nvSpPr>
          <p:cNvPr id="12" name="Shape 6"/>
          <p:cNvSpPr/>
          <p:nvPr>
            <p:custDataLst>
              <p:tags r:id="rId10"/>
            </p:custDataLst>
          </p:nvPr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>
            <p:custDataLst>
              <p:tags r:id="rId11"/>
            </p:custDataLst>
          </p:nvPr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计算机技术发展概况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50-d0tj0nk75iks2gau4u1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265805" y="5325745"/>
            <a:ext cx="822960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265805" y="5325745"/>
            <a:ext cx="822960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882140" y="3713480"/>
            <a:ext cx="8293100" cy="1086485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882140" y="3713480"/>
            <a:ext cx="8293100" cy="10864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65805" y="2131060"/>
            <a:ext cx="8230870" cy="105664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65805" y="2131060"/>
            <a:ext cx="8230870" cy="10566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1075" y="2136140"/>
            <a:ext cx="7795260" cy="1052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自动化技术的发展使得许多重复性、规律性的工作被机器取代。例如，制造业中的流水线工作、数据输入等岗位受到较大冲击，引发了人们对失业的担忧。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521075" y="1482090"/>
            <a:ext cx="6654165" cy="641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自动化对就业的冲击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105025" y="3746500"/>
            <a:ext cx="7795260" cy="1056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人工智能在图像识别、自然语言处理等领域取得了显著进展，能够完成一些复杂的任务。这不仅威胁到低技能工作，甚至一些中高技能岗位也面临被替代的风险。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105025" y="3167380"/>
            <a:ext cx="7794625" cy="544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人工智能的潜在威胁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408045" y="5356860"/>
            <a:ext cx="7794625" cy="1024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随着技术的快速迭代，未来就业市场的不确定性增加。许多传统职业可能消失，而新的职业又不断涌现，人们难以准确预测未来的就业需求。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408045" y="4787265"/>
            <a:ext cx="6491605" cy="5346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未来就业形势的不确定性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5660" y="340995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就业替代的核心担忧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6-01-00:37:47-d0tj0ms75iks2gau4t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857375"/>
            <a:ext cx="1517650" cy="151765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6-01-00:37:47-d0tj0ms75iks2gau4t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3498215"/>
            <a:ext cx="1517650" cy="151765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7:47-d0tj0ms75iks2gau4u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095240"/>
            <a:ext cx="1517650" cy="1517650"/>
          </a:xfrm>
          <a:prstGeom prst="rect">
            <a:avLst/>
          </a:prstGeom>
        </p:spPr>
      </p:pic>
      <p:pic>
        <p:nvPicPr>
          <p:cNvPr id="23" name="图片 22" descr="微信图片_202506161105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5240" y="0"/>
            <a:ext cx="1468755" cy="1960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2"/>
            </p:custDataLst>
          </p:nvPr>
        </p:nvSpPr>
        <p:spPr>
          <a:xfrm>
            <a:off x="1282700" y="4965065"/>
            <a:ext cx="1040193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82700" y="4965065"/>
            <a:ext cx="1040193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8595" y="4981575"/>
            <a:ext cx="1557655" cy="1556385"/>
          </a:xfrm>
          <a:prstGeom prst="rect">
            <a:avLst/>
          </a:prstGeom>
        </p:spPr>
      </p:pic>
      <p:sp>
        <p:nvSpPr>
          <p:cNvPr id="5" name="Shape 2"/>
          <p:cNvSpPr/>
          <p:nvPr>
            <p:custDataLst>
              <p:tags r:id="rId5"/>
            </p:custDataLst>
          </p:nvPr>
        </p:nvSpPr>
        <p:spPr>
          <a:xfrm>
            <a:off x="951230" y="3204210"/>
            <a:ext cx="10364470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230" y="3204210"/>
            <a:ext cx="10364470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62135" y="3233420"/>
            <a:ext cx="1557655" cy="1556385"/>
          </a:xfrm>
          <a:prstGeom prst="rect">
            <a:avLst/>
          </a:prstGeom>
        </p:spPr>
      </p:pic>
      <p:sp>
        <p:nvSpPr>
          <p:cNvPr id="8" name="Shape 4"/>
          <p:cNvSpPr/>
          <p:nvPr>
            <p:custDataLst>
              <p:tags r:id="rId7"/>
            </p:custDataLst>
          </p:nvPr>
        </p:nvSpPr>
        <p:spPr>
          <a:xfrm>
            <a:off x="1283335" y="1504315"/>
            <a:ext cx="10410825" cy="1572260"/>
          </a:xfrm>
          <a:prstGeom prst="roundRect">
            <a:avLst/>
          </a:prstGeom>
          <a:gradFill flip="none" rotWithShape="1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83335" y="1504315"/>
            <a:ext cx="10410825" cy="1572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计算机技术的发展既替代了一些传统岗位，又创造了新的就业机会。例如，互联网行业的兴起创造了大量的软件开发、网络安全等岗位，但同时也导致了传统媒体等行业就业岗位的减少。</a:t>
            </a:r>
            <a:endParaRPr lang="en-US" sz="1600" dirty="0"/>
          </a:p>
        </p:txBody>
      </p:sp>
      <p:sp>
        <p:nvSpPr>
          <p:cNvPr id="11" name="Text 7"/>
          <p:cNvSpPr/>
          <p:nvPr>
            <p:custDataLst>
              <p:tags r:id="rId9"/>
            </p:custDataLst>
          </p:nvPr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岗位替代与创造的双重效应</a:t>
            </a:r>
            <a:endParaRPr lang="en-US" sz="1600" dirty="0"/>
          </a:p>
        </p:txBody>
      </p:sp>
      <p:sp>
        <p:nvSpPr>
          <p:cNvPr id="12" name="Text 8"/>
          <p:cNvSpPr/>
          <p:nvPr>
            <p:custDataLst>
              <p:tags r:id="rId10"/>
            </p:custDataLst>
          </p:nvPr>
        </p:nvSpPr>
        <p:spPr>
          <a:xfrm>
            <a:off x="1283335" y="367982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技术进步推动了对高技能人才的需求。企业需要具备数据分析、人工智能算法等专业技能的人才来推动技术创新和业务发展，而低技能岗位的需求相对减少。</a:t>
            </a:r>
            <a:endParaRPr lang="en-US" sz="1600" dirty="0"/>
          </a:p>
        </p:txBody>
      </p:sp>
      <p:sp>
        <p:nvSpPr>
          <p:cNvPr id="13" name="Text 9"/>
          <p:cNvSpPr/>
          <p:nvPr>
            <p:custDataLst>
              <p:tags r:id="rId11"/>
            </p:custDataLst>
          </p:nvPr>
        </p:nvSpPr>
        <p:spPr>
          <a:xfrm>
            <a:off x="1283335" y="332803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高技能岗位需求增长</a:t>
            </a:r>
            <a:endParaRPr lang="en-US" sz="1600" dirty="0"/>
          </a:p>
        </p:txBody>
      </p:sp>
      <p:sp>
        <p:nvSpPr>
          <p:cNvPr id="14" name="Text 10"/>
          <p:cNvSpPr/>
          <p:nvPr>
            <p:custDataLst>
              <p:tags r:id="rId12"/>
            </p:custDataLst>
          </p:nvPr>
        </p:nvSpPr>
        <p:spPr>
          <a:xfrm>
            <a:off x="3521075" y="5445760"/>
            <a:ext cx="7795260" cy="1095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就业结构在技术进步的推动下不断调整。从传统的制造业向服务业、信息技术产业等高端产业转移，劳动者需要不断提升技能以适应新的岗位需求。</a:t>
            </a:r>
            <a:endParaRPr lang="en-US" sz="1600" dirty="0"/>
          </a:p>
        </p:txBody>
      </p:sp>
      <p:sp>
        <p:nvSpPr>
          <p:cNvPr id="15" name="Text 11"/>
          <p:cNvSpPr/>
          <p:nvPr>
            <p:custDataLst>
              <p:tags r:id="rId13"/>
            </p:custDataLst>
          </p:nvPr>
        </p:nvSpPr>
        <p:spPr>
          <a:xfrm>
            <a:off x="352107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就业结构的动态调整</a:t>
            </a:r>
            <a:endParaRPr lang="en-US" sz="1600" dirty="0"/>
          </a:p>
        </p:txBody>
      </p:sp>
      <p:sp>
        <p:nvSpPr>
          <p:cNvPr id="16" name="Text 12"/>
          <p:cNvSpPr/>
          <p:nvPr>
            <p:custDataLst>
              <p:tags r:id="rId14"/>
            </p:custDataLst>
          </p:nvPr>
        </p:nvSpPr>
        <p:spPr>
          <a:xfrm>
            <a:off x="9723120" y="373888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3"/>
          <p:cNvSpPr/>
          <p:nvPr>
            <p:custDataLst>
              <p:tags r:id="rId15"/>
            </p:custDataLst>
          </p:nvPr>
        </p:nvSpPr>
        <p:spPr>
          <a:xfrm>
            <a:off x="1711325" y="5486400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技术对岗位结构的影响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6-01-00:37:41-d0tj0lc75iks2gau4ttg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8595" y="1527810"/>
            <a:ext cx="1557655" cy="1556385"/>
          </a:xfrm>
          <a:prstGeom prst="rect">
            <a:avLst/>
          </a:prstGeom>
        </p:spPr>
      </p:pic>
      <p:sp>
        <p:nvSpPr>
          <p:cNvPr id="21" name="Text 16"/>
          <p:cNvSpPr/>
          <p:nvPr>
            <p:custDataLst>
              <p:tags r:id="rId17"/>
            </p:custDataLst>
          </p:nvPr>
        </p:nvSpPr>
        <p:spPr>
          <a:xfrm>
            <a:off x="1778000" y="205549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23" name="图片 22" descr="微信图片_202506161107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41765" y="252095"/>
            <a:ext cx="1547495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01-d0tj0qc75iks2gau4u4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3"/>
            </p:custDataLst>
          </p:nvPr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当前劳动力市场存在明显的技能供需错配现象。学校教育和职业培训体系未能及时跟上技术发展的步伐，导致许多劳动者所掌握的技能与市场需求脱节。</a:t>
            </a:r>
            <a:endParaRPr lang="en-US" sz="1600" dirty="0"/>
          </a:p>
        </p:txBody>
      </p:sp>
      <p:sp>
        <p:nvSpPr>
          <p:cNvPr id="4" name="Text 1"/>
          <p:cNvSpPr/>
          <p:nvPr>
            <p:custDataLst>
              <p:tags r:id="rId4"/>
            </p:custDataLst>
          </p:nvPr>
        </p:nvSpPr>
        <p:spPr>
          <a:xfrm>
            <a:off x="866775" y="277304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技能供需不匹配现状</a:t>
            </a:r>
            <a:endParaRPr lang="en-US" sz="1600" dirty="0"/>
          </a:p>
        </p:txBody>
      </p:sp>
      <p:sp>
        <p:nvSpPr>
          <p:cNvPr id="5" name="Text 2"/>
          <p:cNvSpPr/>
          <p:nvPr>
            <p:custDataLst>
              <p:tags r:id="rId5"/>
            </p:custDataLst>
          </p:nvPr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技术进步是结构性失业的重要成因之一。一些传统行业的就业岗位消失，而劳动者又缺乏向新行业转型所需的技能，从而导致结构性失业问题的加剧。</a:t>
            </a:r>
            <a:endParaRPr lang="en-US" sz="1600" dirty="0"/>
          </a:p>
        </p:txBody>
      </p:sp>
      <p:sp>
        <p:nvSpPr>
          <p:cNvPr id="6" name="Text 3"/>
          <p:cNvSpPr/>
          <p:nvPr>
            <p:custDataLst>
              <p:tags r:id="rId6"/>
            </p:custDataLst>
          </p:nvPr>
        </p:nvSpPr>
        <p:spPr>
          <a:xfrm>
            <a:off x="4655820" y="319087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结构性失业的成因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7"/>
            </p:custDataLst>
          </p:nvPr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解决技能错配问题对于缓解结构性失业至关重要。需要加强职业教育和培训，提高劳动者的技能水平，使其能够适应技术进步带来的就业变化。</a:t>
            </a:r>
            <a:endParaRPr lang="en-US" sz="1600" dirty="0"/>
          </a:p>
        </p:txBody>
      </p:sp>
      <p:sp>
        <p:nvSpPr>
          <p:cNvPr id="8" name="Text 5"/>
          <p:cNvSpPr/>
          <p:nvPr>
            <p:custDataLst>
              <p:tags r:id="rId8"/>
            </p:custDataLst>
          </p:nvPr>
        </p:nvSpPr>
        <p:spPr>
          <a:xfrm>
            <a:off x="8444865" y="275272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解决技能错配的紧迫性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技能错配与结构性失业问题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6-01-00:37:47-d0tj0ms75iks2gau4tv0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34160" y="1360170"/>
            <a:ext cx="1517650" cy="151765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6-01-00:37:47-d0tj0ms75iks2gau4tvg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37175" y="1882140"/>
            <a:ext cx="1517650" cy="151765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6-01-00:37:47-d0tj0ms75iks2gau4u0g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112250" y="14541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48715" y="19392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043C91">
                  <a:alpha val="92000"/>
                </a:srgbClr>
              </a:gs>
              <a:gs pos="57000">
                <a:srgbClr val="7DB6D9">
                  <a:alpha val="0"/>
                </a:srgbClr>
              </a:gs>
              <a:gs pos="100000">
                <a:srgbClr val="2F5BEE">
                  <a:alpha val="94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3" name="Text 1"/>
          <p:cNvSpPr/>
          <p:nvPr/>
        </p:nvSpPr>
        <p:spPr>
          <a:xfrm>
            <a:off x="1148715" y="1939290"/>
            <a:ext cx="10120630" cy="43954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71955" y="3253105"/>
            <a:ext cx="2513965" cy="2987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计算机技术的发展使得远程办公和自由职业成为可能。互联网平台为劳动者提供了更多的就业选择，人们可以不受地域限制地开展工作，这种新型就业形态正在逐渐普及。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649730" y="2466340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远程办公与自由职业的兴起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994275" y="3260090"/>
            <a:ext cx="2513965" cy="298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共享经济的发展创造了新的就业机会。例如，网约车司机、外卖配送员等岗位的出现，为许多人提供了灵活的就业选择，但也带来了劳动权益保障等问题。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972050" y="247332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共享经济中的就业机会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77860" y="3280410"/>
            <a:ext cx="2513965" cy="2959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新型就业形态既带来了机遇，也面临着挑战。劳动者需要具备更强的自我管理能力和适应能力，同时政府和社会也需要完善相关的政策和保障措施，以促进新型就业形态的健康发展。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55635" y="249364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新型就业形态的挑战与机遇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80891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883526" y="38235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新型就业形态的出现</a:t>
            </a:r>
            <a:endParaRPr lang="en-US" sz="1600" dirty="0"/>
          </a:p>
        </p:txBody>
      </p:sp>
      <p:pic>
        <p:nvPicPr>
          <p:cNvPr id="14" name="Image 0" descr="https://kimi-img.moonshot.cn/pub/slides/slides_tmpl/image/25-06-01-00:38:01-d0tj0qc75iks2gau4u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400810"/>
            <a:ext cx="1416685" cy="1416685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6-01-00:37:30-d0tj0ik75iks2gau4to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20000">
            <a:off x="6274435" y="-4446905"/>
            <a:ext cx="8773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就业挑战</a:t>
            </a:r>
            <a:r>
              <a:rPr lang="en-US" sz="5400" dirty="0">
                <a:gradFill flip="none" rotWithShape="0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-122"/>
                <a:ea typeface="MiSans" pitchFamily="34" charset="-122"/>
                <a:cs typeface="MiSans" pitchFamily="34" charset="-120"/>
              </a:rPr>
              <a:t>对经济和社会的影响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10.xml><?xml version="1.0" encoding="utf-8"?>
<p:tagLst xmlns:p="http://schemas.openxmlformats.org/presentationml/2006/main">
  <p:tag name="KSO_WM_DIAGRAM_VIRTUALLY_FRAME" val="{&quot;height&quot;:320,&quot;left&quot;:88.8,&quot;top&quot;:153,&quot;width&quot;:791.65}"/>
</p:tagLst>
</file>

<file path=ppt/tags/tag11.xml><?xml version="1.0" encoding="utf-8"?>
<p:tagLst xmlns:p="http://schemas.openxmlformats.org/presentationml/2006/main">
  <p:tag name="KSO_WM_DIAGRAM_VIRTUALLY_FRAME" val="{&quot;height&quot;:320,&quot;left&quot;:88.8,&quot;top&quot;:153,&quot;width&quot;:791.65}"/>
</p:tagLst>
</file>

<file path=ppt/tags/tag12.xml><?xml version="1.0" encoding="utf-8"?>
<p:tagLst xmlns:p="http://schemas.openxmlformats.org/presentationml/2006/main">
  <p:tag name="KSO_WM_DIAGRAM_VIRTUALLY_FRAME" val="{&quot;height&quot;:320,&quot;left&quot;:88.8,&quot;top&quot;:153,&quot;width&quot;:791.65}"/>
</p:tagLst>
</file>

<file path=ppt/tags/tag13.xml><?xml version="1.0" encoding="utf-8"?>
<p:tagLst xmlns:p="http://schemas.openxmlformats.org/presentationml/2006/main">
  <p:tag name="KSO_WM_DIAGRAM_VIRTUALLY_FRAME" val="{&quot;height&quot;:320,&quot;left&quot;:88.8,&quot;top&quot;:153,&quot;width&quot;:791.65}"/>
</p:tagLst>
</file>

<file path=ppt/tags/tag14.xml><?xml version="1.0" encoding="utf-8"?>
<p:tagLst xmlns:p="http://schemas.openxmlformats.org/presentationml/2006/main">
  <p:tag name="KSO_WM_DIAGRAM_VIRTUALLY_FRAME" val="{&quot;height&quot;:320,&quot;left&quot;:88.8,&quot;top&quot;:153,&quot;width&quot;:791.65}"/>
</p:tagLst>
</file>

<file path=ppt/tags/tag15.xml><?xml version="1.0" encoding="utf-8"?>
<p:tagLst xmlns:p="http://schemas.openxmlformats.org/presentationml/2006/main">
  <p:tag name="KSO_WM_DIAGRAM_VIRTUALLY_FRAME" val="{&quot;height&quot;:320,&quot;left&quot;:88.8,&quot;top&quot;:153,&quot;width&quot;:791.65}"/>
</p:tagLst>
</file>

<file path=ppt/tags/tag16.xml><?xml version="1.0" encoding="utf-8"?>
<p:tagLst xmlns:p="http://schemas.openxmlformats.org/presentationml/2006/main">
  <p:tag name="KSO_WM_DIAGRAM_VIRTUALLY_FRAME" val="{&quot;height&quot;:320,&quot;left&quot;:88.8,&quot;top&quot;:153,&quot;width&quot;:791.65}"/>
</p:tagLst>
</file>

<file path=ppt/tags/tag17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18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19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.xml><?xml version="1.0" encoding="utf-8"?>
<p:tagLst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20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1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2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3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4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5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6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7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8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29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3.xml><?xml version="1.0" encoding="utf-8"?>
<p:tagLst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30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31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32.xml><?xml version="1.0" encoding="utf-8"?>
<p:tagLst xmlns:p="http://schemas.openxmlformats.org/presentationml/2006/main">
  <p:tag name="KSO_WM_DIAGRAM_VIRTUALLY_FRAME" val="{&quot;height&quot;:418.95,&quot;left&quot;:68.25,&quot;top&quot;:107.1,&quot;width&quot;:821.4}"/>
</p:tagLst>
</file>

<file path=ppt/tags/tag33.xml><?xml version="1.0" encoding="utf-8"?>
<p:tagLst xmlns:p="http://schemas.openxmlformats.org/presentationml/2006/main">
  <p:tag name="KSO_WM_DIAGRAM_VIRTUALLY_FRAME" val="{&quot;height&quot;:418.95,&quot;left&quot;:68.25,&quot;top&quot;:107.1,&quot;width&quot;:821.4}"/>
</p:tagLst>
</file>

<file path=ppt/tags/tag34.xml><?xml version="1.0" encoding="utf-8"?>
<p:tagLst xmlns:p="http://schemas.openxmlformats.org/presentationml/2006/main">
  <p:tag name="KSO_WM_DIAGRAM_VIRTUALLY_FRAME" val="{&quot;height&quot;:418.95,&quot;left&quot;:68.25,&quot;top&quot;:107.1,&quot;width&quot;:821.4}"/>
</p:tagLst>
</file>

<file path=ppt/tags/tag35.xml><?xml version="1.0" encoding="utf-8"?>
<p:tagLst xmlns:p="http://schemas.openxmlformats.org/presentationml/2006/main">
  <p:tag name="KSO_WM_DIAGRAM_VIRTUALLY_FRAME" val="{&quot;height&quot;:418.95,&quot;left&quot;:68.25,&quot;top&quot;:107.1,&quot;width&quot;:821.4}"/>
</p:tagLst>
</file>

<file path=ppt/tags/tag36.xml><?xml version="1.0" encoding="utf-8"?>
<p:tagLst xmlns:p="http://schemas.openxmlformats.org/presentationml/2006/main">
  <p:tag name="KSO_WM_DIAGRAM_VIRTUALLY_FRAME" val="{&quot;height&quot;:418.95,&quot;left&quot;:68.25,&quot;top&quot;:107.1,&quot;width&quot;:821.4}"/>
</p:tagLst>
</file>

<file path=ppt/tags/tag37.xml><?xml version="1.0" encoding="utf-8"?>
<p:tagLst xmlns:p="http://schemas.openxmlformats.org/presentationml/2006/main">
  <p:tag name="KSO_WM_DIAGRAM_VIRTUALLY_FRAME" val="{&quot;height&quot;:418.95,&quot;left&quot;:68.25,&quot;top&quot;:107.1,&quot;width&quot;:821.4}"/>
</p:tagLst>
</file>

<file path=ppt/tags/tag38.xml><?xml version="1.0" encoding="utf-8"?>
<p:tagLst xmlns:p="http://schemas.openxmlformats.org/presentationml/2006/main">
  <p:tag name="KSO_WM_DIAGRAM_VIRTUALLY_FRAME" val="{&quot;height&quot;:418.95,&quot;left&quot;:68.25,&quot;top&quot;:107.1,&quot;width&quot;:821.4}"/>
</p:tagLst>
</file>

<file path=ppt/tags/tag39.xml><?xml version="1.0" encoding="utf-8"?>
<p:tagLst xmlns:p="http://schemas.openxmlformats.org/presentationml/2006/main">
  <p:tag name="KSO_WM_DIAGRAM_VIRTUALLY_FRAME" val="{&quot;height&quot;:418.95,&quot;left&quot;:68.25,&quot;top&quot;:107.1,&quot;width&quot;:821.4}"/>
</p:tagLst>
</file>

<file path=ppt/tags/tag4.xml><?xml version="1.0" encoding="utf-8"?>
<p:tagLst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40.xml><?xml version="1.0" encoding="utf-8"?>
<p:tagLst xmlns:p="http://schemas.openxmlformats.org/presentationml/2006/main">
  <p:tag name="KSO_WM_DIAGRAM_VIRTUALLY_FRAME" val="{&quot;height&quot;:418.95,&quot;left&quot;:68.25,&quot;top&quot;:107.1,&quot;width&quot;:821.4}"/>
</p:tagLst>
</file>

<file path=ppt/tags/tag41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2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3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4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5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6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7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8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49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5.xml><?xml version="1.0" encoding="utf-8"?>
<p:tagLst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50.xml><?xml version="1.0" encoding="utf-8"?>
<p:tagLst xmlns:p="http://schemas.openxmlformats.org/presentationml/2006/main">
  <p:tag name="KSO_WM_DIAGRAM_VIRTUALLY_FRAME" val="{&quot;height&quot;:350.41073347745805,&quot;left&quot;:62.35,&quot;top&quot;:123.85,&quot;width&quot;:817.35}"/>
</p:tagLst>
</file>

<file path=ppt/tags/tag51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52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53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54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55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56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57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58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59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.xml><?xml version="1.0" encoding="utf-8"?>
<p:tagLst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60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1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2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3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4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5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6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7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8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69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.xml><?xml version="1.0" encoding="utf-8"?>
<p:tagLst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70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1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2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3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4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5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6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7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8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79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8.xml><?xml version="1.0" encoding="utf-8"?>
<p:tagLst xmlns:p="http://schemas.openxmlformats.org/presentationml/2006/main">
  <p:tag name="KSO_WM_DIAGRAM_VIRTUALLY_FRAME" val="{&quot;height&quot;:187.98527559055114,&quot;left&quot;:88.3540157480315,&quot;top&quot;:208.31779527559056,&quot;width&quot;:811.6459842519686}"/>
</p:tagLst>
</file>

<file path=ppt/tags/tag80.xml><?xml version="1.0" encoding="utf-8"?>
<p:tagLst xmlns:p="http://schemas.openxmlformats.org/presentationml/2006/main">
  <p:tag name="KSO_WM_DIAGRAM_VIRTUALLY_FRAME" val="{&quot;height&quot;:396.6,&quot;left&quot;:74.9,&quot;top&quot;:118.45,&quot;width&quot;:845.9}"/>
</p:tagLst>
</file>

<file path=ppt/tags/tag81.xml><?xml version="1.0" encoding="utf-8"?>
<p:tagLst xmlns:p="http://schemas.openxmlformats.org/presentationml/2006/main">
  <p:tag name="COMMONDATA" val="eyJoZGlkIjoiZGU2NzkwZmIxNjBkNjc5Mjc3YTA3MDJmNTZiMTBmZTgifQ=="/>
</p:tagLst>
</file>

<file path=ppt/tags/tag9.xml><?xml version="1.0" encoding="utf-8"?>
<p:tagLst xmlns:p="http://schemas.openxmlformats.org/presentationml/2006/main">
  <p:tag name="KSO_WM_DIAGRAM_VIRTUALLY_FRAME" val="{&quot;height&quot;:320,&quot;left&quot;:88.8,&quot;top&quot;:153,&quot;width&quot;:791.6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3633</Words>
  <Application>WPS 演示</Application>
  <PresentationFormat>宽屏</PresentationFormat>
  <Paragraphs>277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MiSans</vt:lpstr>
      <vt:lpstr>MiSans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王智峰</cp:lastModifiedBy>
  <cp:revision>7</cp:revision>
  <dcterms:created xsi:type="dcterms:W3CDTF">2025-06-12T01:14:00Z</dcterms:created>
  <dcterms:modified xsi:type="dcterms:W3CDTF">2025-06-16T03:12:59Z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086269EE42074549ACB6D382017F861C_12</vt:lpwstr>
  </property>
  <property fmtid="{D5CDD505-2E9C-101B-9397-08002B2CF9AE}" pid="3" name="KSOProductBuildVer">
    <vt:lpwstr>2052-12.1.0.16250</vt:lpwstr>
  </property>
</Properties>
</file>